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1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53" r:id="rId13"/>
    <p:sldId id="2834" r:id="rId14"/>
    <p:sldId id="2702" r:id="rId15"/>
    <p:sldId id="2659" r:id="rId16"/>
    <p:sldId id="2669" r:id="rId17"/>
    <p:sldId id="2703" r:id="rId18"/>
    <p:sldId id="2802" r:id="rId19"/>
    <p:sldId id="2672" r:id="rId20"/>
    <p:sldId id="2673" r:id="rId21"/>
    <p:sldId id="2670" r:id="rId22"/>
    <p:sldId id="2647" r:id="rId23"/>
    <p:sldId id="2656" r:id="rId24"/>
    <p:sldId id="2700" r:id="rId25"/>
    <p:sldId id="2655" r:id="rId26"/>
    <p:sldId id="2657" r:id="rId27"/>
    <p:sldId id="2658" r:id="rId28"/>
    <p:sldId id="2660" r:id="rId29"/>
    <p:sldId id="2661" r:id="rId30"/>
    <p:sldId id="2650" r:id="rId31"/>
    <p:sldId id="2654" r:id="rId32"/>
    <p:sldId id="2648" r:id="rId33"/>
    <p:sldId id="2653" r:id="rId34"/>
    <p:sldId id="2651" r:id="rId35"/>
    <p:sldId id="2652" r:id="rId36"/>
    <p:sldId id="2695" r:id="rId37"/>
    <p:sldId id="2705" r:id="rId38"/>
    <p:sldId id="2698" r:id="rId39"/>
    <p:sldId id="2696" r:id="rId40"/>
    <p:sldId id="2712" r:id="rId41"/>
    <p:sldId id="2714" r:id="rId42"/>
    <p:sldId id="2715" r:id="rId43"/>
    <p:sldId id="2716" r:id="rId44"/>
    <p:sldId id="2713" r:id="rId45"/>
    <p:sldId id="2722" r:id="rId46"/>
    <p:sldId id="2724" r:id="rId47"/>
    <p:sldId id="2777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664" r:id="rId140"/>
    <p:sldId id="2732" r:id="rId141"/>
    <p:sldId id="2638" r:id="rId142"/>
    <p:sldId id="2680" r:id="rId143"/>
    <p:sldId id="2584" r:id="rId144"/>
    <p:sldId id="2586" r:id="rId145"/>
    <p:sldId id="2587" r:id="rId146"/>
    <p:sldId id="2619" r:id="rId147"/>
    <p:sldId id="2628" r:id="rId148"/>
    <p:sldId id="2629" r:id="rId149"/>
    <p:sldId id="2630" r:id="rId150"/>
    <p:sldId id="2631" r:id="rId151"/>
    <p:sldId id="2632" r:id="rId152"/>
    <p:sldId id="2633" r:id="rId153"/>
    <p:sldId id="2634" r:id="rId154"/>
    <p:sldId id="2635" r:id="rId155"/>
    <p:sldId id="2636" r:id="rId156"/>
    <p:sldId id="2637" r:id="rId157"/>
    <p:sldId id="2610" r:id="rId158"/>
    <p:sldId id="2685" r:id="rId159"/>
    <p:sldId id="2687" r:id="rId160"/>
    <p:sldId id="2689" r:id="rId161"/>
    <p:sldId id="2691" r:id="rId162"/>
    <p:sldId id="2688" r:id="rId163"/>
    <p:sldId id="2690" r:id="rId164"/>
    <p:sldId id="2588" r:id="rId165"/>
    <p:sldId id="2692" r:id="rId166"/>
    <p:sldId id="2693" r:id="rId167"/>
    <p:sldId id="2592" r:id="rId168"/>
    <p:sldId id="2622" r:id="rId169"/>
    <p:sldId id="2867" r:id="rId170"/>
    <p:sldId id="2793" r:id="rId171"/>
    <p:sldId id="2862" r:id="rId172"/>
    <p:sldId id="2621" r:id="rId173"/>
    <p:sldId id="2868" r:id="rId174"/>
    <p:sldId id="2863" r:id="rId175"/>
    <p:sldId id="2864" r:id="rId176"/>
    <p:sldId id="2865" r:id="rId177"/>
    <p:sldId id="2870" r:id="rId178"/>
    <p:sldId id="2612" r:id="rId179"/>
    <p:sldId id="2623" r:id="rId180"/>
    <p:sldId id="2598" r:id="rId181"/>
    <p:sldId id="2594" r:id="rId182"/>
    <p:sldId id="2591" r:id="rId183"/>
    <p:sldId id="2589" r:id="rId184"/>
    <p:sldId id="2613" r:id="rId185"/>
    <p:sldId id="2614" r:id="rId186"/>
    <p:sldId id="2615" r:id="rId187"/>
    <p:sldId id="2616" r:id="rId188"/>
    <p:sldId id="2617" r:id="rId189"/>
    <p:sldId id="2618" r:id="rId190"/>
    <p:sldId id="2595" r:id="rId191"/>
    <p:sldId id="2593" r:id="rId192"/>
    <p:sldId id="2797" r:id="rId193"/>
    <p:sldId id="2798" r:id="rId194"/>
    <p:sldId id="2809" r:id="rId195"/>
    <p:sldId id="2769" r:id="rId196"/>
    <p:sldId id="2590" r:id="rId197"/>
    <p:sldId id="2799" r:id="rId198"/>
    <p:sldId id="2804" r:id="rId199"/>
    <p:sldId id="2803" r:id="rId200"/>
    <p:sldId id="2807" r:id="rId201"/>
    <p:sldId id="2806" r:id="rId202"/>
    <p:sldId id="2796" r:id="rId203"/>
    <p:sldId id="2808" r:id="rId204"/>
    <p:sldId id="2805" r:id="rId205"/>
    <p:sldId id="2800" r:id="rId206"/>
    <p:sldId id="2801" r:id="rId207"/>
    <p:sldId id="2604" r:id="rId208"/>
    <p:sldId id="2605" r:id="rId209"/>
    <p:sldId id="2600" r:id="rId210"/>
    <p:sldId id="2855" r:id="rId211"/>
    <p:sldId id="2596" r:id="rId212"/>
    <p:sldId id="2849" r:id="rId213"/>
    <p:sldId id="2852" r:id="rId214"/>
    <p:sldId id="2851" r:id="rId215"/>
    <p:sldId id="2854" r:id="rId216"/>
    <p:sldId id="2856" r:id="rId217"/>
    <p:sldId id="2857" r:id="rId218"/>
    <p:sldId id="2606" r:id="rId219"/>
    <p:sldId id="2858" r:id="rId220"/>
    <p:sldId id="2607" r:id="rId221"/>
    <p:sldId id="2859" r:id="rId222"/>
    <p:sldId id="2861" r:id="rId223"/>
    <p:sldId id="2860" r:id="rId224"/>
    <p:sldId id="2624" r:id="rId225"/>
    <p:sldId id="2625" r:id="rId226"/>
    <p:sldId id="2601" r:id="rId227"/>
    <p:sldId id="2602" r:id="rId228"/>
    <p:sldId id="2603" r:id="rId229"/>
    <p:sldId id="2580" r:id="rId23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58" autoAdjust="0"/>
    <p:restoredTop sz="92506" autoAdjust="0"/>
  </p:normalViewPr>
  <p:slideViewPr>
    <p:cSldViewPr>
      <p:cViewPr varScale="1">
        <p:scale>
          <a:sx n="101" d="100"/>
          <a:sy n="101" d="100"/>
        </p:scale>
        <p:origin x="186" y="102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6917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610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751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086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47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4329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03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38254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067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738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165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7705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6056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8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809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431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367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25424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915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gif"/><Relationship Id="rId4" Type="http://schemas.openxmlformats.org/officeDocument/2006/relationships/image" Target="../media/image13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jpe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0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2023.08.17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52388"/>
              <a:gd name="adj2" fmla="val 50000"/>
              <a:gd name="adj3" fmla="val 15715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52388"/>
              <a:gd name="adj2" fmla="val 24853"/>
              <a:gd name="adj3" fmla="val 17937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50876"/>
              <a:gd name="adj2" fmla="val 50000"/>
              <a:gd name="adj3" fmla="val 1577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EBF998C-814E-1CAA-A2F3-4103F25BA816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in Decoder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DRL (Deep Reinforcement Learning,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심층 강화학습</a:t>
            </a:r>
            <a:r>
              <a:rPr lang="en-US" altLang="ko-KR" sz="1600" b="1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344488" y="2072851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3873000" y="2072851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2108744" y="2072851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149661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149661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328074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328074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344488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3873000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2108744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" idx="1"/>
          </p:cNvCxnSpPr>
          <p:nvPr/>
        </p:nvCxnSpPr>
        <p:spPr>
          <a:xfrm rot="10800000">
            <a:off x="2108744" y="2774404"/>
            <a:ext cx="954206" cy="918161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3062950" y="3501048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3062950" y="3554064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3188744" y="2702851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2108744" y="263590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9E2E8-CF7E-8612-14DA-CCB16E479E83}"/>
              </a:ext>
            </a:extLst>
          </p:cNvPr>
          <p:cNvSpPr/>
          <p:nvPr/>
        </p:nvSpPr>
        <p:spPr>
          <a:xfrm>
            <a:off x="344488" y="4737147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E0AE6-E72B-2961-A6BA-E1342EBA02CA}"/>
              </a:ext>
            </a:extLst>
          </p:cNvPr>
          <p:cNvSpPr/>
          <p:nvPr/>
        </p:nvSpPr>
        <p:spPr>
          <a:xfrm>
            <a:off x="3873000" y="4737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8C765-B0F7-6C4F-3D66-DB0E0EB3D687}"/>
              </a:ext>
            </a:extLst>
          </p:cNvPr>
          <p:cNvSpPr/>
          <p:nvPr/>
        </p:nvSpPr>
        <p:spPr>
          <a:xfrm>
            <a:off x="2108744" y="4737147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0E1EB3-B87C-EB2E-02BB-5F13219BD709}"/>
              </a:ext>
            </a:extLst>
          </p:cNvPr>
          <p:cNvCxnSpPr/>
          <p:nvPr/>
        </p:nvCxnSpPr>
        <p:spPr>
          <a:xfrm>
            <a:off x="149661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469153-B38E-A261-D748-583683E3E7B8}"/>
              </a:ext>
            </a:extLst>
          </p:cNvPr>
          <p:cNvCxnSpPr/>
          <p:nvPr/>
        </p:nvCxnSpPr>
        <p:spPr>
          <a:xfrm>
            <a:off x="149661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C2D9C-90C9-BF63-E10E-EA6B54D4E3E5}"/>
              </a:ext>
            </a:extLst>
          </p:cNvPr>
          <p:cNvCxnSpPr/>
          <p:nvPr/>
        </p:nvCxnSpPr>
        <p:spPr>
          <a:xfrm>
            <a:off x="328074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22433A-82A7-EE43-5F77-C022555D8A49}"/>
              </a:ext>
            </a:extLst>
          </p:cNvPr>
          <p:cNvCxnSpPr/>
          <p:nvPr/>
        </p:nvCxnSpPr>
        <p:spPr>
          <a:xfrm>
            <a:off x="328074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4E0D61-9D76-33BB-5ECF-D55333A0E5B1}"/>
              </a:ext>
            </a:extLst>
          </p:cNvPr>
          <p:cNvSpPr txBox="1"/>
          <p:nvPr/>
        </p:nvSpPr>
        <p:spPr>
          <a:xfrm>
            <a:off x="344488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0ECE3E-6CD3-8B3C-69E1-81E53829A69C}"/>
              </a:ext>
            </a:extLst>
          </p:cNvPr>
          <p:cNvSpPr txBox="1"/>
          <p:nvPr/>
        </p:nvSpPr>
        <p:spPr>
          <a:xfrm>
            <a:off x="2108744" y="473714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연결선: 꺾임 91">
            <a:extLst>
              <a:ext uri="{FF2B5EF4-FFF2-40B4-BE49-F238E27FC236}">
                <a16:creationId xmlns:a16="http://schemas.microsoft.com/office/drawing/2014/main" id="{B1109C52-8300-50BC-C02E-9B8A18A8F333}"/>
              </a:ext>
            </a:extLst>
          </p:cNvPr>
          <p:cNvCxnSpPr>
            <a:cxnSpLocks/>
            <a:stCxn id="31" idx="1"/>
            <a:endCxn id="35" idx="1"/>
          </p:cNvCxnSpPr>
          <p:nvPr/>
        </p:nvCxnSpPr>
        <p:spPr>
          <a:xfrm rot="10800000">
            <a:off x="2108744" y="5531032"/>
            <a:ext cx="954206" cy="825828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A8FD42-D4CC-A05D-A2A8-D53976455AE8}"/>
              </a:ext>
            </a:extLst>
          </p:cNvPr>
          <p:cNvSpPr/>
          <p:nvPr/>
        </p:nvSpPr>
        <p:spPr>
          <a:xfrm>
            <a:off x="3062950" y="616534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E2F0B-1C6A-4223-933E-E36A5249478E}"/>
              </a:ext>
            </a:extLst>
          </p:cNvPr>
          <p:cNvSpPr txBox="1"/>
          <p:nvPr/>
        </p:nvSpPr>
        <p:spPr>
          <a:xfrm>
            <a:off x="3062950" y="621836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32" name="연결선: 꺾임 105">
            <a:extLst>
              <a:ext uri="{FF2B5EF4-FFF2-40B4-BE49-F238E27FC236}">
                <a16:creationId xmlns:a16="http://schemas.microsoft.com/office/drawing/2014/main" id="{A85DEE2C-A40A-D7C5-CBBF-EF5AECD0C42D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>
            <a:off x="3188744" y="5367147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BE3ADD-8E4F-B625-EFF4-052638C13A14}"/>
              </a:ext>
            </a:extLst>
          </p:cNvPr>
          <p:cNvSpPr txBox="1"/>
          <p:nvPr/>
        </p:nvSpPr>
        <p:spPr>
          <a:xfrm>
            <a:off x="2108744" y="530019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FF00"/>
                </a:solidFill>
                <a:latin typeface="+mn-ea"/>
              </a:rPr>
              <a:t>학습을 통해</a:t>
            </a:r>
            <a:endParaRPr lang="en-US" altLang="ko-KR" sz="1200" b="1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FFFF00"/>
                </a:solidFill>
                <a:latin typeface="+mn-ea"/>
              </a:rPr>
              <a:t>Action </a:t>
            </a:r>
            <a:r>
              <a:rPr lang="ko-KR" altLang="en-US" sz="1200" b="1">
                <a:solidFill>
                  <a:srgbClr val="FFFF00"/>
                </a:solidFill>
                <a:latin typeface="+mn-ea"/>
              </a:rPr>
              <a:t>예측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D1556B-9755-B610-6EEA-452B0545A2EC}"/>
              </a:ext>
            </a:extLst>
          </p:cNvPr>
          <p:cNvSpPr/>
          <p:nvPr/>
        </p:nvSpPr>
        <p:spPr>
          <a:xfrm>
            <a:off x="3873000" y="5421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blipFill>
                <a:blip r:embed="rId3"/>
                <a:stretch>
                  <a:fillRect l="-488" t="-2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68F9CED-72C9-49BD-04CD-C6851926F952}"/>
              </a:ext>
            </a:extLst>
          </p:cNvPr>
          <p:cNvSpPr txBox="1"/>
          <p:nvPr/>
        </p:nvSpPr>
        <p:spPr>
          <a:xfrm>
            <a:off x="3873000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보상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3CD80-553D-B06C-AAAA-AF330A6BD18E}"/>
              </a:ext>
            </a:extLst>
          </p:cNvPr>
          <p:cNvSpPr txBox="1"/>
          <p:nvPr/>
        </p:nvSpPr>
        <p:spPr>
          <a:xfrm>
            <a:off x="3873000" y="5433970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연결선: 꺾임 91">
            <a:extLst>
              <a:ext uri="{FF2B5EF4-FFF2-40B4-BE49-F238E27FC236}">
                <a16:creationId xmlns:a16="http://schemas.microsoft.com/office/drawing/2014/main" id="{B14B250B-C126-D633-9870-ABCF1A87EDAF}"/>
              </a:ext>
            </a:extLst>
          </p:cNvPr>
          <p:cNvCxnSpPr>
            <a:cxnSpLocks/>
            <a:stCxn id="36" idx="3"/>
            <a:endCxn id="15" idx="1"/>
          </p:cNvCxnSpPr>
          <p:nvPr/>
        </p:nvCxnSpPr>
        <p:spPr>
          <a:xfrm flipH="1" flipV="1">
            <a:off x="344488" y="5367147"/>
            <a:ext cx="4608512" cy="342000"/>
          </a:xfrm>
          <a:prstGeom prst="bentConnector5">
            <a:avLst>
              <a:gd name="adj1" fmla="val -4960"/>
              <a:gd name="adj2" fmla="val 351053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91">
            <a:extLst>
              <a:ext uri="{FF2B5EF4-FFF2-40B4-BE49-F238E27FC236}">
                <a16:creationId xmlns:a16="http://schemas.microsoft.com/office/drawing/2014/main" id="{F8A5D8C0-99A7-9537-8B74-4BAD1A55987E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H="1">
            <a:off x="344488" y="2702851"/>
            <a:ext cx="4608512" cy="12700"/>
          </a:xfrm>
          <a:prstGeom prst="bentConnector5">
            <a:avLst>
              <a:gd name="adj1" fmla="val -4960"/>
              <a:gd name="adj2" fmla="val -628937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83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D0B1C67-0072-CCCD-C9E4-00229A312003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 (Model + Weight)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사례</a:t>
            </a:r>
            <a:r>
              <a:rPr lang="en-US" altLang="ko-KR" sz="1400">
                <a:latin typeface="+mn-ea"/>
              </a:rPr>
              <a:t>: ResNet, YOLO, BERT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AutoML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76A79-DEED-DE41-F141-7E70AB77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5" y="2478038"/>
            <a:ext cx="6243193" cy="3960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E27A6-717A-32B8-169E-02440C005F1B}"/>
              </a:ext>
            </a:extLst>
          </p:cNvPr>
          <p:cNvSpPr txBox="1"/>
          <p:nvPr/>
        </p:nvSpPr>
        <p:spPr>
          <a:xfrm>
            <a:off x="3440832" y="6351131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https://onestoria.tistory.com/56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 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 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 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 </a:t>
            </a: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238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6256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사전 학습된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사용하여 새로운 작업에 대한 </a:t>
            </a:r>
            <a:r>
              <a:rPr lang="en-US" altLang="ko-KR" sz="1400">
                <a:latin typeface="+mn-ea"/>
              </a:rPr>
              <a:t>representation (</a:t>
            </a:r>
            <a:r>
              <a:rPr lang="ko-KR" altLang="en-US" sz="1400">
                <a:latin typeface="+mn-ea"/>
              </a:rPr>
              <a:t>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만든다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전이 학습 </a:t>
            </a:r>
            <a:r>
              <a:rPr lang="en-US" altLang="ko-KR" sz="1600">
                <a:latin typeface="+mn-ea"/>
              </a:rPr>
              <a:t>workflow</a:t>
            </a:r>
          </a:p>
          <a:p>
            <a:pPr lvl="1"/>
            <a:r>
              <a:rPr lang="ko-KR" altLang="en-US" sz="1400">
                <a:latin typeface="+mn-ea"/>
              </a:rPr>
              <a:t>기본 모델을 인스턴스화하고 사전 훈련된 가중치를 여기에 로드합니다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trainable = False</a:t>
            </a:r>
            <a:r>
              <a:rPr lang="ko-KR" altLang="en-US" sz="1400">
                <a:latin typeface="+mn-ea"/>
              </a:rPr>
              <a:t>를 설정하여 기본 모델의 모든 레이어를 동결합니다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기본 모델에서 하나 이상의 레이어 출력 위에 새 모델을 만듭니다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새 데이터세트에서 새 모델을 훈련합니다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1D5405-35CE-A9A4-A6C2-DA460A26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6"/>
          <a:stretch/>
        </p:blipFill>
        <p:spPr bwMode="auto">
          <a:xfrm>
            <a:off x="761445" y="4132023"/>
            <a:ext cx="4140320" cy="22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4874E-EA42-54D4-48B1-82FD8FA9FC76}"/>
              </a:ext>
            </a:extLst>
          </p:cNvPr>
          <p:cNvSpPr txBox="1"/>
          <p:nvPr/>
        </p:nvSpPr>
        <p:spPr>
          <a:xfrm>
            <a:off x="908298" y="6423139"/>
            <a:ext cx="4404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https://thebook.io/080289/0277/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60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Fine Tuning (</a:t>
            </a:r>
            <a:r>
              <a:rPr lang="ko-KR" altLang="en-US" sz="1600">
                <a:latin typeface="+mn-ea"/>
              </a:rPr>
              <a:t>미세 조정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</a:t>
            </a:r>
            <a:r>
              <a:rPr lang="ko-KR" altLang="en-US" sz="1400">
                <a:latin typeface="+mn-ea"/>
              </a:rPr>
              <a:t>모델을 새로운 </a:t>
            </a:r>
            <a:r>
              <a:rPr lang="en-US" altLang="ko-KR" sz="1400">
                <a:latin typeface="+mn-ea"/>
              </a:rPr>
              <a:t>Task</a:t>
            </a:r>
            <a:r>
              <a:rPr lang="ko-KR" altLang="en-US" sz="1400">
                <a:latin typeface="+mn-ea"/>
              </a:rPr>
              <a:t>에 적용 시키는 과정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Layer </a:t>
            </a:r>
            <a:r>
              <a:rPr lang="ko-KR" altLang="en-US" sz="1400">
                <a:latin typeface="+mn-ea"/>
              </a:rPr>
              <a:t>속성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trainable			: True. </a:t>
            </a:r>
            <a:r>
              <a:rPr lang="ko-KR" altLang="en-US" sz="1400">
                <a:latin typeface="+mn-ea"/>
              </a:rPr>
              <a:t>훈련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이 속성이 변경되면 다시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compile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을 하여야 합니다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weights			: </a:t>
            </a:r>
            <a:r>
              <a:rPr lang="ko-KR" altLang="en-US" sz="1400">
                <a:latin typeface="+mn-ea"/>
              </a:rPr>
              <a:t>가중치 변수 목록 </a:t>
            </a:r>
            <a:r>
              <a:rPr lang="en-US" altLang="ko-KR" sz="1400">
                <a:latin typeface="+mn-ea"/>
              </a:rPr>
              <a:t>(get_weights())</a:t>
            </a:r>
          </a:p>
          <a:p>
            <a:pPr lvl="2"/>
            <a:r>
              <a:rPr lang="en-US" altLang="ko-KR" sz="1400">
                <a:latin typeface="+mn-ea"/>
              </a:rPr>
              <a:t>trainable_weights		: </a:t>
            </a:r>
            <a:r>
              <a:rPr lang="ko-KR" altLang="en-US" sz="1400">
                <a:latin typeface="+mn-ea"/>
              </a:rPr>
              <a:t>훈련 대상이 되는 가중치 변수 목록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non_trainable_weights	: </a:t>
            </a:r>
            <a:r>
              <a:rPr lang="ko-KR" altLang="en-US" sz="1400">
                <a:latin typeface="+mn-ea"/>
              </a:rPr>
              <a:t>훈련되지 않은 가중치 변수 목록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973D1-B3E7-BBA1-D5CB-0B7503C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356991"/>
            <a:ext cx="3240360" cy="2957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AC84B-6E46-012F-473B-876984C62609}"/>
              </a:ext>
            </a:extLst>
          </p:cNvPr>
          <p:cNvSpPr txBox="1"/>
          <p:nvPr/>
        </p:nvSpPr>
        <p:spPr>
          <a:xfrm>
            <a:off x="746210" y="6351429"/>
            <a:ext cx="41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https://yeko90.tistory.com/entry/deep-learning-Fine-Tuning-tip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Keras application		: tensorflow.keras.applications</a:t>
            </a:r>
          </a:p>
          <a:p>
            <a:r>
              <a:rPr lang="en-US" altLang="ko-KR" sz="1600">
                <a:latin typeface="+mn-ea"/>
              </a:rPr>
              <a:t>TensorFlow Hub		: https://www.tensorflow.org/hub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228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9EA214-DE68-84B6-543C-73940E5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905328" cy="44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4CC6E-80DD-D142-2125-F2A573E4E4A4}"/>
              </a:ext>
            </a:extLst>
          </p:cNvPr>
          <p:cNvSpPr txBox="1"/>
          <p:nvPr/>
        </p:nvSpPr>
        <p:spPr>
          <a:xfrm>
            <a:off x="344488" y="6351429"/>
            <a:ext cx="9433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https://velog.io/@kbm970709/%EC%8B%A0%EC%9E%85%EC%83%9D-%EC%84%B8%EB%AF%B8%EB%82%98-Lecture-8-CNN-Architectures-DL-for-CV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CB761-C846-50ED-C6A3-12DAE032F08A}"/>
              </a:ext>
            </a:extLst>
          </p:cNvPr>
          <p:cNvSpPr txBox="1"/>
          <p:nvPr/>
        </p:nvSpPr>
        <p:spPr>
          <a:xfrm>
            <a:off x="3800872" y="616994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ZFNet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CB4868-B2A2-76D9-1610-B702C4E1BF3E}"/>
              </a:ext>
            </a:extLst>
          </p:cNvPr>
          <p:cNvCxnSpPr/>
          <p:nvPr/>
        </p:nvCxnSpPr>
        <p:spPr>
          <a:xfrm>
            <a:off x="344488" y="4441468"/>
            <a:ext cx="9217025" cy="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74BA2-B75E-1672-B8C0-5570A1ABBC6F}"/>
              </a:ext>
            </a:extLst>
          </p:cNvPr>
          <p:cNvCxnSpPr/>
          <p:nvPr/>
        </p:nvCxnSpPr>
        <p:spPr>
          <a:xfrm>
            <a:off x="5605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CAA7C7-52E1-F550-23A7-306E96D19AEB}"/>
              </a:ext>
            </a:extLst>
          </p:cNvPr>
          <p:cNvCxnSpPr/>
          <p:nvPr/>
        </p:nvCxnSpPr>
        <p:spPr>
          <a:xfrm>
            <a:off x="10353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08338-332F-FE6A-3D8F-D682CA30D4A4}"/>
              </a:ext>
            </a:extLst>
          </p:cNvPr>
          <p:cNvCxnSpPr/>
          <p:nvPr/>
        </p:nvCxnSpPr>
        <p:spPr>
          <a:xfrm>
            <a:off x="15102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9AD86F-5661-2A3B-BF99-F9033936D894}"/>
              </a:ext>
            </a:extLst>
          </p:cNvPr>
          <p:cNvCxnSpPr/>
          <p:nvPr/>
        </p:nvCxnSpPr>
        <p:spPr>
          <a:xfrm>
            <a:off x="198510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4F5BBC-06DE-4B09-B4D5-8345BDEA53C2}"/>
              </a:ext>
            </a:extLst>
          </p:cNvPr>
          <p:cNvCxnSpPr/>
          <p:nvPr/>
        </p:nvCxnSpPr>
        <p:spPr>
          <a:xfrm>
            <a:off x="24599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67F3EB-17A1-7885-B2B9-C251D18D99C6}"/>
              </a:ext>
            </a:extLst>
          </p:cNvPr>
          <p:cNvCxnSpPr/>
          <p:nvPr/>
        </p:nvCxnSpPr>
        <p:spPr>
          <a:xfrm>
            <a:off x="29348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035640-2A5D-61AC-9A68-032EA6657DB5}"/>
              </a:ext>
            </a:extLst>
          </p:cNvPr>
          <p:cNvCxnSpPr/>
          <p:nvPr/>
        </p:nvCxnSpPr>
        <p:spPr>
          <a:xfrm>
            <a:off x="340969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A5A101-D473-60D8-93F4-820EAF44BE40}"/>
              </a:ext>
            </a:extLst>
          </p:cNvPr>
          <p:cNvCxnSpPr/>
          <p:nvPr/>
        </p:nvCxnSpPr>
        <p:spPr>
          <a:xfrm>
            <a:off x="388456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48FAFF-6519-6F92-5540-DC7AA7194704}"/>
              </a:ext>
            </a:extLst>
          </p:cNvPr>
          <p:cNvCxnSpPr/>
          <p:nvPr/>
        </p:nvCxnSpPr>
        <p:spPr>
          <a:xfrm>
            <a:off x="79794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F3157-3039-72AB-2380-F94180ECFEC7}"/>
              </a:ext>
            </a:extLst>
          </p:cNvPr>
          <p:cNvCxnSpPr/>
          <p:nvPr/>
        </p:nvCxnSpPr>
        <p:spPr>
          <a:xfrm>
            <a:off x="12728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FF6EA2-8F76-9D51-1E69-ECCB0E175CEB}"/>
              </a:ext>
            </a:extLst>
          </p:cNvPr>
          <p:cNvCxnSpPr/>
          <p:nvPr/>
        </p:nvCxnSpPr>
        <p:spPr>
          <a:xfrm>
            <a:off x="17476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980020-0E5A-132F-C877-ED043A7E07FC}"/>
              </a:ext>
            </a:extLst>
          </p:cNvPr>
          <p:cNvCxnSpPr/>
          <p:nvPr/>
        </p:nvCxnSpPr>
        <p:spPr>
          <a:xfrm>
            <a:off x="22225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9E297C-01BC-FFC8-6CFD-7E68ED6C37C4}"/>
              </a:ext>
            </a:extLst>
          </p:cNvPr>
          <p:cNvCxnSpPr/>
          <p:nvPr/>
        </p:nvCxnSpPr>
        <p:spPr>
          <a:xfrm>
            <a:off x="26974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22C57D-B338-448C-C468-8DEFAC5048E3}"/>
              </a:ext>
            </a:extLst>
          </p:cNvPr>
          <p:cNvCxnSpPr/>
          <p:nvPr/>
        </p:nvCxnSpPr>
        <p:spPr>
          <a:xfrm>
            <a:off x="317226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B53740-BFF6-D094-C5F8-2ED1D2882528}"/>
              </a:ext>
            </a:extLst>
          </p:cNvPr>
          <p:cNvCxnSpPr/>
          <p:nvPr/>
        </p:nvCxnSpPr>
        <p:spPr>
          <a:xfrm>
            <a:off x="364712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DE0B4-2B46-7C46-74D9-E8BE6ADF90FF}"/>
              </a:ext>
            </a:extLst>
          </p:cNvPr>
          <p:cNvCxnSpPr/>
          <p:nvPr/>
        </p:nvCxnSpPr>
        <p:spPr>
          <a:xfrm>
            <a:off x="412199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AC3DF1-AF9D-1E13-A10D-2A9C3A507666}"/>
              </a:ext>
            </a:extLst>
          </p:cNvPr>
          <p:cNvCxnSpPr/>
          <p:nvPr/>
        </p:nvCxnSpPr>
        <p:spPr>
          <a:xfrm>
            <a:off x="435942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6E1DA2-5B4A-4DC0-77F3-50BAA6DF1CF0}"/>
              </a:ext>
            </a:extLst>
          </p:cNvPr>
          <p:cNvCxnSpPr/>
          <p:nvPr/>
        </p:nvCxnSpPr>
        <p:spPr>
          <a:xfrm>
            <a:off x="48342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B97E64-ED9D-5BCF-333F-86E994718179}"/>
              </a:ext>
            </a:extLst>
          </p:cNvPr>
          <p:cNvCxnSpPr/>
          <p:nvPr/>
        </p:nvCxnSpPr>
        <p:spPr>
          <a:xfrm>
            <a:off x="530915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43C5BC-A8BE-DFB0-6546-B8BB0F866865}"/>
              </a:ext>
            </a:extLst>
          </p:cNvPr>
          <p:cNvCxnSpPr/>
          <p:nvPr/>
        </p:nvCxnSpPr>
        <p:spPr>
          <a:xfrm>
            <a:off x="578401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4D0523-6454-36E0-55E0-1401A185B9E0}"/>
              </a:ext>
            </a:extLst>
          </p:cNvPr>
          <p:cNvCxnSpPr/>
          <p:nvPr/>
        </p:nvCxnSpPr>
        <p:spPr>
          <a:xfrm>
            <a:off x="625888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63A8F5-07F4-39EE-19F0-78540AD90B06}"/>
              </a:ext>
            </a:extLst>
          </p:cNvPr>
          <p:cNvCxnSpPr/>
          <p:nvPr/>
        </p:nvCxnSpPr>
        <p:spPr>
          <a:xfrm>
            <a:off x="673374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2737DE-5C19-8E7C-09E9-FE20482B5935}"/>
              </a:ext>
            </a:extLst>
          </p:cNvPr>
          <p:cNvCxnSpPr/>
          <p:nvPr/>
        </p:nvCxnSpPr>
        <p:spPr>
          <a:xfrm>
            <a:off x="72086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28E859-F2CF-8E76-8876-BAB5486FF08F}"/>
              </a:ext>
            </a:extLst>
          </p:cNvPr>
          <p:cNvCxnSpPr/>
          <p:nvPr/>
        </p:nvCxnSpPr>
        <p:spPr>
          <a:xfrm>
            <a:off x="76834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3F06D4-4386-FD2D-49E6-756CFFFF4A8D}"/>
              </a:ext>
            </a:extLst>
          </p:cNvPr>
          <p:cNvCxnSpPr/>
          <p:nvPr/>
        </p:nvCxnSpPr>
        <p:spPr>
          <a:xfrm>
            <a:off x="459685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2C5D0-A277-4EBF-6695-040D7390F9E3}"/>
              </a:ext>
            </a:extLst>
          </p:cNvPr>
          <p:cNvCxnSpPr/>
          <p:nvPr/>
        </p:nvCxnSpPr>
        <p:spPr>
          <a:xfrm>
            <a:off x="507172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48D7DB-E846-9A2D-9805-997B95F72344}"/>
              </a:ext>
            </a:extLst>
          </p:cNvPr>
          <p:cNvCxnSpPr/>
          <p:nvPr/>
        </p:nvCxnSpPr>
        <p:spPr>
          <a:xfrm>
            <a:off x="554658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9A2453-A3BE-58C0-5F22-9C0B8968FDD3}"/>
              </a:ext>
            </a:extLst>
          </p:cNvPr>
          <p:cNvCxnSpPr/>
          <p:nvPr/>
        </p:nvCxnSpPr>
        <p:spPr>
          <a:xfrm>
            <a:off x="602144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D28067-AD2F-37AF-C066-DBAF5203EA8E}"/>
              </a:ext>
            </a:extLst>
          </p:cNvPr>
          <p:cNvCxnSpPr/>
          <p:nvPr/>
        </p:nvCxnSpPr>
        <p:spPr>
          <a:xfrm>
            <a:off x="64963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E23786-60FF-B17F-27F9-413C5CA8BA60}"/>
              </a:ext>
            </a:extLst>
          </p:cNvPr>
          <p:cNvCxnSpPr/>
          <p:nvPr/>
        </p:nvCxnSpPr>
        <p:spPr>
          <a:xfrm>
            <a:off x="69711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F06E21-12F2-511F-439E-995DD914FB4C}"/>
              </a:ext>
            </a:extLst>
          </p:cNvPr>
          <p:cNvCxnSpPr/>
          <p:nvPr/>
        </p:nvCxnSpPr>
        <p:spPr>
          <a:xfrm>
            <a:off x="74460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55E10F3-8DA9-E109-F186-AB8518CEC921}"/>
              </a:ext>
            </a:extLst>
          </p:cNvPr>
          <p:cNvCxnSpPr/>
          <p:nvPr/>
        </p:nvCxnSpPr>
        <p:spPr>
          <a:xfrm>
            <a:off x="792090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872E4E-63FD-C097-EE44-F2B984C56D79}"/>
              </a:ext>
            </a:extLst>
          </p:cNvPr>
          <p:cNvCxnSpPr/>
          <p:nvPr/>
        </p:nvCxnSpPr>
        <p:spPr>
          <a:xfrm>
            <a:off x="81583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39B23C-1AAE-BF68-880A-81AB096AE608}"/>
              </a:ext>
            </a:extLst>
          </p:cNvPr>
          <p:cNvCxnSpPr/>
          <p:nvPr/>
        </p:nvCxnSpPr>
        <p:spPr>
          <a:xfrm>
            <a:off x="86332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804FB1-A70C-CA2C-42F3-43ADF224788E}"/>
              </a:ext>
            </a:extLst>
          </p:cNvPr>
          <p:cNvCxnSpPr/>
          <p:nvPr/>
        </p:nvCxnSpPr>
        <p:spPr>
          <a:xfrm>
            <a:off x="910806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80CE1A-A7A9-E511-0927-6974C846692B}"/>
              </a:ext>
            </a:extLst>
          </p:cNvPr>
          <p:cNvCxnSpPr/>
          <p:nvPr/>
        </p:nvCxnSpPr>
        <p:spPr>
          <a:xfrm>
            <a:off x="83957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FABB661-810C-DF6A-0B10-C1A4CDF5138F}"/>
              </a:ext>
            </a:extLst>
          </p:cNvPr>
          <p:cNvCxnSpPr/>
          <p:nvPr/>
        </p:nvCxnSpPr>
        <p:spPr>
          <a:xfrm>
            <a:off x="88706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7E0D72-AF4D-FFA4-8546-CC160C561D75}"/>
              </a:ext>
            </a:extLst>
          </p:cNvPr>
          <p:cNvCxnSpPr/>
          <p:nvPr/>
        </p:nvCxnSpPr>
        <p:spPr>
          <a:xfrm>
            <a:off x="93454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1A93E3-3301-7127-093F-9137DB7550C3}"/>
              </a:ext>
            </a:extLst>
          </p:cNvPr>
          <p:cNvSpPr txBox="1"/>
          <p:nvPr/>
        </p:nvSpPr>
        <p:spPr>
          <a:xfrm>
            <a:off x="606582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1990</a:t>
            </a:r>
            <a:endParaRPr lang="ko-KR" altLang="en-US" sz="80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3C274-F153-9F58-83F4-2E7E2A19BC19}"/>
              </a:ext>
            </a:extLst>
          </p:cNvPr>
          <p:cNvSpPr txBox="1"/>
          <p:nvPr/>
        </p:nvSpPr>
        <p:spPr>
          <a:xfrm>
            <a:off x="2986546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2000</a:t>
            </a:r>
            <a:endParaRPr lang="ko-KR" altLang="en-US" sz="80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C3B637-076A-8BE7-88D0-8B9DF8A667A4}"/>
              </a:ext>
            </a:extLst>
          </p:cNvPr>
          <p:cNvSpPr txBox="1"/>
          <p:nvPr/>
        </p:nvSpPr>
        <p:spPr>
          <a:xfrm>
            <a:off x="5331008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2010</a:t>
            </a:r>
            <a:endParaRPr lang="ko-KR" altLang="en-US" sz="80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AFE12-2377-0295-844A-ACEB80D4A6B4}"/>
              </a:ext>
            </a:extLst>
          </p:cNvPr>
          <p:cNvSpPr txBox="1"/>
          <p:nvPr/>
        </p:nvSpPr>
        <p:spPr>
          <a:xfrm>
            <a:off x="7695981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2020</a:t>
            </a:r>
            <a:endParaRPr lang="ko-KR" altLang="en-US" sz="800">
              <a:latin typeface="+mn-ea"/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B0A39D02-0982-FA40-5A79-31EFCD3DC758}"/>
              </a:ext>
            </a:extLst>
          </p:cNvPr>
          <p:cNvSpPr/>
          <p:nvPr/>
        </p:nvSpPr>
        <p:spPr>
          <a:xfrm>
            <a:off x="948111" y="593752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07231"/>
              <a:gd name="adj6" fmla="val -228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CNN, 1989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설명선: 굽은 선 50">
            <a:extLst>
              <a:ext uri="{FF2B5EF4-FFF2-40B4-BE49-F238E27FC236}">
                <a16:creationId xmlns:a16="http://schemas.microsoft.com/office/drawing/2014/main" id="{213862A5-DD0F-8D46-2C1E-9D1043DEE484}"/>
              </a:ext>
            </a:extLst>
          </p:cNvPr>
          <p:cNvSpPr/>
          <p:nvPr/>
        </p:nvSpPr>
        <p:spPr>
          <a:xfrm flipH="1">
            <a:off x="610239" y="3442162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5833"/>
              <a:gd name="adj6" fmla="val -2824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1998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5 layers</a:t>
            </a: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최초의 성공적인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CNN</a:t>
            </a:r>
          </a:p>
        </p:txBody>
      </p:sp>
      <p:sp>
        <p:nvSpPr>
          <p:cNvPr id="52" name="설명선: 굽은 선 51">
            <a:extLst>
              <a:ext uri="{FF2B5EF4-FFF2-40B4-BE49-F238E27FC236}">
                <a16:creationId xmlns:a16="http://schemas.microsoft.com/office/drawing/2014/main" id="{AACB3CF2-D006-A0CD-7C5C-B056CDAF84CA}"/>
              </a:ext>
            </a:extLst>
          </p:cNvPr>
          <p:cNvSpPr/>
          <p:nvPr/>
        </p:nvSpPr>
        <p:spPr>
          <a:xfrm flipH="1">
            <a:off x="3333000" y="3429000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4849"/>
              <a:gd name="adj6" fmla="val -6479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 b="1" u="sng">
                <a:solidFill>
                  <a:srgbClr val="00B050"/>
                </a:solidFill>
                <a:latin typeface="+mn-ea"/>
              </a:rPr>
              <a:t>AlexNet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2012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8 layers</a:t>
            </a: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ReLU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Dropout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설명선: 굽은 선 52">
            <a:extLst>
              <a:ext uri="{FF2B5EF4-FFF2-40B4-BE49-F238E27FC236}">
                <a16:creationId xmlns:a16="http://schemas.microsoft.com/office/drawing/2014/main" id="{BF8C58E8-CE80-8072-0AB3-76C45C111AC1}"/>
              </a:ext>
            </a:extLst>
          </p:cNvPr>
          <p:cNvSpPr/>
          <p:nvPr/>
        </p:nvSpPr>
        <p:spPr>
          <a:xfrm flipH="1">
            <a:off x="3882582" y="533512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32732"/>
              <a:gd name="adj6" fmla="val -4437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ZFNet,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AlexNet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설명선: 굽은 선 53">
            <a:extLst>
              <a:ext uri="{FF2B5EF4-FFF2-40B4-BE49-F238E27FC236}">
                <a16:creationId xmlns:a16="http://schemas.microsoft.com/office/drawing/2014/main" id="{7BBE7E04-5D38-2009-C14A-985EAC7E6E09}"/>
              </a:ext>
            </a:extLst>
          </p:cNvPr>
          <p:cNvSpPr/>
          <p:nvPr/>
        </p:nvSpPr>
        <p:spPr>
          <a:xfrm flipH="1">
            <a:off x="2611572" y="2866357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79025"/>
              <a:gd name="adj6" fmla="val -6318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VGGNet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작은 크기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filter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의 중복 사용으로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VGG16, VGG19 </a:t>
            </a: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3E4D2737-6A85-B3F5-D4A4-069C0006B9CD}"/>
              </a:ext>
            </a:extLst>
          </p:cNvPr>
          <p:cNvSpPr/>
          <p:nvPr/>
        </p:nvSpPr>
        <p:spPr>
          <a:xfrm flipH="1">
            <a:off x="2611572" y="1741071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518589"/>
              <a:gd name="adj6" fmla="val -7423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 u="sng">
                <a:solidFill>
                  <a:srgbClr val="00B050"/>
                </a:solidFill>
                <a:latin typeface="+mn-ea"/>
              </a:rPr>
              <a:t>ResNet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Residual Block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학습 속도 향상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ResNet-50, ResNet-101, ResNet-152</a:t>
            </a:r>
          </a:p>
        </p:txBody>
      </p:sp>
      <p:sp>
        <p:nvSpPr>
          <p:cNvPr id="58" name="설명선: 굽은 선 57">
            <a:extLst>
              <a:ext uri="{FF2B5EF4-FFF2-40B4-BE49-F238E27FC236}">
                <a16:creationId xmlns:a16="http://schemas.microsoft.com/office/drawing/2014/main" id="{373D9A9A-307A-629D-B6A8-57AD0033C6B1}"/>
              </a:ext>
            </a:extLst>
          </p:cNvPr>
          <p:cNvSpPr/>
          <p:nvPr/>
        </p:nvSpPr>
        <p:spPr>
          <a:xfrm flipH="1">
            <a:off x="2611572" y="2303714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386894"/>
              <a:gd name="adj6" fmla="val -6481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InceptionNet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Inception Module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GoogLeNet</a:t>
            </a:r>
          </a:p>
        </p:txBody>
      </p:sp>
      <p:sp>
        <p:nvSpPr>
          <p:cNvPr id="59" name="설명선: 굽은 선 58">
            <a:extLst>
              <a:ext uri="{FF2B5EF4-FFF2-40B4-BE49-F238E27FC236}">
                <a16:creationId xmlns:a16="http://schemas.microsoft.com/office/drawing/2014/main" id="{01B6EB97-CBCE-1F13-4C49-4AF436CB4328}"/>
              </a:ext>
            </a:extLst>
          </p:cNvPr>
          <p:cNvSpPr/>
          <p:nvPr/>
        </p:nvSpPr>
        <p:spPr>
          <a:xfrm>
            <a:off x="7907556" y="5676609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50007"/>
              <a:gd name="adj6" fmla="val -4329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MobileNet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2017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For mobile, embedded device</a:t>
            </a:r>
          </a:p>
        </p:txBody>
      </p:sp>
      <p:sp>
        <p:nvSpPr>
          <p:cNvPr id="60" name="설명선: 굽은 선 59">
            <a:extLst>
              <a:ext uri="{FF2B5EF4-FFF2-40B4-BE49-F238E27FC236}">
                <a16:creationId xmlns:a16="http://schemas.microsoft.com/office/drawing/2014/main" id="{D21EBFFB-F2AC-6203-7255-A93C7791919C}"/>
              </a:ext>
            </a:extLst>
          </p:cNvPr>
          <p:cNvSpPr/>
          <p:nvPr/>
        </p:nvSpPr>
        <p:spPr>
          <a:xfrm flipH="1">
            <a:off x="3882582" y="559681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349588"/>
              <a:gd name="adj6" fmla="val -46519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R-CNN,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설명선: 굽은 선 60">
            <a:extLst>
              <a:ext uri="{FF2B5EF4-FFF2-40B4-BE49-F238E27FC236}">
                <a16:creationId xmlns:a16="http://schemas.microsoft.com/office/drawing/2014/main" id="{76372A40-FBE9-A812-02D4-B8DEA5D2956D}"/>
              </a:ext>
            </a:extLst>
          </p:cNvPr>
          <p:cNvSpPr/>
          <p:nvPr/>
        </p:nvSpPr>
        <p:spPr>
          <a:xfrm flipH="1">
            <a:off x="3882582" y="585851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470852"/>
              <a:gd name="adj6" fmla="val -7608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 R-CNN,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설명선: 굽은 선 61">
            <a:extLst>
              <a:ext uri="{FF2B5EF4-FFF2-40B4-BE49-F238E27FC236}">
                <a16:creationId xmlns:a16="http://schemas.microsoft.com/office/drawing/2014/main" id="{07D3741E-08D4-8936-57C2-0D0F943D1F95}"/>
              </a:ext>
            </a:extLst>
          </p:cNvPr>
          <p:cNvSpPr/>
          <p:nvPr/>
        </p:nvSpPr>
        <p:spPr>
          <a:xfrm flipH="1">
            <a:off x="3882582" y="6120211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75948"/>
              <a:gd name="adj6" fmla="val -8952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Faster R-CNN, 2016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: 굽은 선 62">
            <a:extLst>
              <a:ext uri="{FF2B5EF4-FFF2-40B4-BE49-F238E27FC236}">
                <a16:creationId xmlns:a16="http://schemas.microsoft.com/office/drawing/2014/main" id="{F2EC7A06-C8CF-FECE-A918-AA7404017EF6}"/>
              </a:ext>
            </a:extLst>
          </p:cNvPr>
          <p:cNvSpPr/>
          <p:nvPr/>
        </p:nvSpPr>
        <p:spPr>
          <a:xfrm flipH="1">
            <a:off x="3882582" y="6381908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701255"/>
              <a:gd name="adj6" fmla="val -12124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Mask R-CNN, 2018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설명선: 굽은 선 63">
            <a:extLst>
              <a:ext uri="{FF2B5EF4-FFF2-40B4-BE49-F238E27FC236}">
                <a16:creationId xmlns:a16="http://schemas.microsoft.com/office/drawing/2014/main" id="{79CBAD8D-079F-3CA3-46D4-2E7D17171C27}"/>
              </a:ext>
            </a:extLst>
          </p:cNvPr>
          <p:cNvSpPr/>
          <p:nvPr/>
        </p:nvSpPr>
        <p:spPr>
          <a:xfrm flipH="1">
            <a:off x="3333705" y="142464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267271"/>
              <a:gd name="adj6" fmla="val -10941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YOLO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C6EEE2-549C-44BF-F996-318BD9EA77F8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2023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YOLOv8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66" name="설명선: 굽은 선 65">
            <a:extLst>
              <a:ext uri="{FF2B5EF4-FFF2-40B4-BE49-F238E27FC236}">
                <a16:creationId xmlns:a16="http://schemas.microsoft.com/office/drawing/2014/main" id="{FB071CEE-6EF6-5056-88F9-4B49706D3FCD}"/>
              </a:ext>
            </a:extLst>
          </p:cNvPr>
          <p:cNvSpPr/>
          <p:nvPr/>
        </p:nvSpPr>
        <p:spPr>
          <a:xfrm flipH="1">
            <a:off x="5829705" y="194582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984319"/>
              <a:gd name="adj6" fmla="val -4490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NFNets,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설명선: 굽은 선 66">
            <a:extLst>
              <a:ext uri="{FF2B5EF4-FFF2-40B4-BE49-F238E27FC236}">
                <a16:creationId xmlns:a16="http://schemas.microsoft.com/office/drawing/2014/main" id="{C34C5D7D-1C4A-B9B9-6EE6-6D84D64CA19C}"/>
              </a:ext>
            </a:extLst>
          </p:cNvPr>
          <p:cNvSpPr/>
          <p:nvPr/>
        </p:nvSpPr>
        <p:spPr>
          <a:xfrm flipH="1">
            <a:off x="5829705" y="226869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879224"/>
              <a:gd name="adj6" fmla="val -4168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EfficientNet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설명선: 굽은 선 67">
            <a:extLst>
              <a:ext uri="{FF2B5EF4-FFF2-40B4-BE49-F238E27FC236}">
                <a16:creationId xmlns:a16="http://schemas.microsoft.com/office/drawing/2014/main" id="{EB45D7CF-C434-D84C-860B-2894F6C9B0DB}"/>
              </a:ext>
            </a:extLst>
          </p:cNvPr>
          <p:cNvSpPr/>
          <p:nvPr/>
        </p:nvSpPr>
        <p:spPr>
          <a:xfrm flipH="1">
            <a:off x="333995" y="1406846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RegNet</a:t>
            </a:r>
          </a:p>
        </p:txBody>
      </p:sp>
      <p:sp>
        <p:nvSpPr>
          <p:cNvPr id="69" name="설명선: 굽은 선 68">
            <a:extLst>
              <a:ext uri="{FF2B5EF4-FFF2-40B4-BE49-F238E27FC236}">
                <a16:creationId xmlns:a16="http://schemas.microsoft.com/office/drawing/2014/main" id="{D9C3EE35-E51A-2E2D-15CF-1986AEE63FFE}"/>
              </a:ext>
            </a:extLst>
          </p:cNvPr>
          <p:cNvSpPr/>
          <p:nvPr/>
        </p:nvSpPr>
        <p:spPr>
          <a:xfrm flipH="1">
            <a:off x="333995" y="200244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DenseNet</a:t>
            </a:r>
          </a:p>
        </p:txBody>
      </p:sp>
      <p:sp>
        <p:nvSpPr>
          <p:cNvPr id="70" name="설명선: 굽은 선 69">
            <a:extLst>
              <a:ext uri="{FF2B5EF4-FFF2-40B4-BE49-F238E27FC236}">
                <a16:creationId xmlns:a16="http://schemas.microsoft.com/office/drawing/2014/main" id="{2BD1B139-3FFA-DFC3-3DE9-428628E8213C}"/>
              </a:ext>
            </a:extLst>
          </p:cNvPr>
          <p:cNvSpPr/>
          <p:nvPr/>
        </p:nvSpPr>
        <p:spPr>
          <a:xfrm flipH="1">
            <a:off x="333995" y="2300243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Xception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InceptionNet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설명선: 굽은 선 70">
            <a:extLst>
              <a:ext uri="{FF2B5EF4-FFF2-40B4-BE49-F238E27FC236}">
                <a16:creationId xmlns:a16="http://schemas.microsoft.com/office/drawing/2014/main" id="{766A61A1-5C7A-4613-89BF-B0A57930FEC0}"/>
              </a:ext>
            </a:extLst>
          </p:cNvPr>
          <p:cNvSpPr/>
          <p:nvPr/>
        </p:nvSpPr>
        <p:spPr>
          <a:xfrm flipH="1">
            <a:off x="333995" y="259804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NasNet</a:t>
            </a:r>
          </a:p>
        </p:txBody>
      </p:sp>
      <p:sp>
        <p:nvSpPr>
          <p:cNvPr id="72" name="설명선: 굽은 선 71">
            <a:extLst>
              <a:ext uri="{FF2B5EF4-FFF2-40B4-BE49-F238E27FC236}">
                <a16:creationId xmlns:a16="http://schemas.microsoft.com/office/drawing/2014/main" id="{582AC6FC-583D-600F-521B-FEC411F9BD59}"/>
              </a:ext>
            </a:extLst>
          </p:cNvPr>
          <p:cNvSpPr/>
          <p:nvPr/>
        </p:nvSpPr>
        <p:spPr>
          <a:xfrm flipH="1">
            <a:off x="333995" y="1704645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ConvNeXt</a:t>
            </a:r>
          </a:p>
        </p:txBody>
      </p:sp>
    </p:spTree>
    <p:extLst>
      <p:ext uri="{BB962C8B-B14F-4D97-AF65-F5344CB8AC3E}">
        <p14:creationId xmlns:p14="http://schemas.microsoft.com/office/powerpoint/2010/main" val="22242459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ResNet (</a:t>
            </a:r>
            <a:r>
              <a:rPr lang="ko-KR" altLang="en-US" sz="1600">
                <a:latin typeface="+mn-ea"/>
              </a:rPr>
              <a:t>레지듀얼 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Residual block</a:t>
            </a:r>
          </a:p>
          <a:p>
            <a:pPr lvl="2"/>
            <a:r>
              <a:rPr lang="en-US" altLang="ko-KR" sz="1400">
                <a:latin typeface="+mn-ea"/>
              </a:rPr>
              <a:t>Identity</a:t>
            </a:r>
            <a:r>
              <a:rPr lang="ko-KR" altLang="en-US" sz="1400">
                <a:latin typeface="+mn-ea"/>
              </a:rPr>
              <a:t>를 이후 계층에서 사용함으로 학습 속도를 향상 시킨다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C911CA-5112-D5B9-1A48-145642BF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9" t="9737" r="11408"/>
          <a:stretch/>
        </p:blipFill>
        <p:spPr bwMode="auto">
          <a:xfrm>
            <a:off x="1136576" y="2278391"/>
            <a:ext cx="4320480" cy="251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71FE5-5868-DC26-FC31-E38A37013D76}"/>
              </a:ext>
            </a:extLst>
          </p:cNvPr>
          <p:cNvSpPr txBox="1"/>
          <p:nvPr/>
        </p:nvSpPr>
        <p:spPr>
          <a:xfrm>
            <a:off x="884548" y="4766955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https://www.geeksforgeeks.org/residual-networks-resnet-deep-learning/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5767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EFAA39-D5D3-EF34-D497-5BE15460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303272"/>
            <a:ext cx="4819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DF26B-5332-7D46-6BDC-1BF2CD7AA349}"/>
              </a:ext>
            </a:extLst>
          </p:cNvPr>
          <p:cNvSpPr txBox="1"/>
          <p:nvPr/>
        </p:nvSpPr>
        <p:spPr>
          <a:xfrm>
            <a:off x="884548" y="5054987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https://www.geeksforgeeks.org/ml-inception-network-v1/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InceptionNet</a:t>
            </a:r>
          </a:p>
          <a:p>
            <a:pPr lvl="1"/>
            <a:r>
              <a:rPr lang="en-US" altLang="ko-KR" sz="1400">
                <a:latin typeface="+mn-ea"/>
              </a:rPr>
              <a:t>Inception Module</a:t>
            </a:r>
          </a:p>
          <a:p>
            <a:pPr lvl="2"/>
            <a:r>
              <a:rPr lang="en-US" altLang="ko-KR" sz="1400">
                <a:latin typeface="+mn-ea"/>
              </a:rPr>
              <a:t>1*1 Conv</a:t>
            </a:r>
            <a:r>
              <a:rPr lang="ko-KR" altLang="en-US" sz="1400">
                <a:latin typeface="+mn-ea"/>
              </a:rPr>
              <a:t>를 사용하여 연산량을 획기적으로 감소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7885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Xception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이 이미지에 대한 대체 텍스트가 제공되지 않았습니다.">
            <a:extLst>
              <a:ext uri="{FF2B5EF4-FFF2-40B4-BE49-F238E27FC236}">
                <a16:creationId xmlns:a16="http://schemas.microsoft.com/office/drawing/2014/main" id="{85A25EFD-3FBF-8978-0A74-BF86C898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3058254"/>
            <a:ext cx="4005998" cy="28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E6937-316C-DD03-525E-32E7E5991975}"/>
              </a:ext>
            </a:extLst>
          </p:cNvPr>
          <p:cNvSpPr txBox="1"/>
          <p:nvPr/>
        </p:nvSpPr>
        <p:spPr>
          <a:xfrm>
            <a:off x="4953000" y="6238762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https://www.linkedin.com/pulse/xception-depthwise-separable-convolution-ayoub-kirouane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2B83CCE-B071-00C1-B96E-D18799DE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5" y="1884093"/>
            <a:ext cx="4198946" cy="2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4E69B-58A0-1DD8-DA72-940E1CEABF65}"/>
              </a:ext>
            </a:extLst>
          </p:cNvPr>
          <p:cNvSpPr txBox="1"/>
          <p:nvPr/>
        </p:nvSpPr>
        <p:spPr>
          <a:xfrm>
            <a:off x="488505" y="4365105"/>
            <a:ext cx="3672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https://sotudy.tistory.com/14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01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 : 246 ~ 282 pages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838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FastText		</a:t>
            </a:r>
            <a:r>
              <a:rPr lang="en-US" altLang="ko-KR" sz="1600" dirty="0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FastText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678111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입력의 최대 </a:t>
            </a:r>
            <a:r>
              <a:rPr lang="en-US" altLang="ko-KR" sz="1400">
                <a:latin typeface="+mn-ea"/>
              </a:rPr>
              <a:t>15%</a:t>
            </a:r>
            <a:r>
              <a:rPr lang="ko-KR" altLang="en-US" sz="1400">
                <a:latin typeface="+mn-ea"/>
              </a:rPr>
              <a:t>를 마스킹해 양방향을 지원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 dirty="0">
                <a:latin typeface="+mn-ea"/>
              </a:rPr>
              <a:t> (Embeddings from Language Models)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https://wikidocs.net/33930</a:t>
            </a:r>
          </a:p>
          <a:p>
            <a:pPr lvl="1"/>
            <a:r>
              <a:rPr lang="ko-KR" altLang="en-US" sz="1400" dirty="0">
                <a:latin typeface="+mn-ea"/>
              </a:rPr>
              <a:t>문자 기반 단어 표현과 양뱡항 </a:t>
            </a:r>
            <a:r>
              <a:rPr lang="en-US" altLang="ko-KR" sz="1400" dirty="0">
                <a:latin typeface="+mn-ea"/>
              </a:rPr>
              <a:t>LSTM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(Long Short-Term Memory)</a:t>
            </a:r>
            <a:r>
              <a:rPr lang="ko-KR" altLang="en-US" sz="1400" dirty="0">
                <a:latin typeface="+mn-ea"/>
              </a:rPr>
              <a:t>를 사용해 문맥에 맞는 단어 표현을 계산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주어진 단어의 이전 단어와 다음 단어를 예측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Agent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(</a:t>
            </a:r>
            <a:r>
              <a:rPr lang="ko-KR" altLang="en-US" sz="1600">
                <a:latin typeface="+mn-ea"/>
              </a:rPr>
              <a:t>상태</a:t>
            </a:r>
            <a:r>
              <a:rPr lang="en-US" altLang="ko-KR" sz="1600">
                <a:latin typeface="+mn-ea"/>
              </a:rPr>
              <a:t>)				: S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Action (</a:t>
            </a:r>
            <a:r>
              <a:rPr lang="ko-KR" altLang="en-US" sz="1600">
                <a:latin typeface="+mn-ea"/>
              </a:rPr>
              <a:t>행동</a:t>
            </a:r>
            <a:r>
              <a:rPr lang="en-US" altLang="ko-KR" sz="1600">
                <a:latin typeface="+mn-ea"/>
              </a:rPr>
              <a:t>)				: A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Reward (</a:t>
            </a:r>
            <a:r>
              <a:rPr lang="ko-KR" altLang="en-US" sz="1600">
                <a:latin typeface="+mn-ea"/>
              </a:rPr>
              <a:t>보상</a:t>
            </a:r>
            <a:r>
              <a:rPr lang="en-US" altLang="ko-KR" sz="1600">
                <a:latin typeface="+mn-ea"/>
              </a:rPr>
              <a:t>)				: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R(S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A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S</a:t>
            </a:r>
            <a:r>
              <a:rPr lang="en-US" altLang="ko-KR" sz="1600" baseline="-25000">
                <a:latin typeface="+mn-ea"/>
              </a:rPr>
              <a:t>t+1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F6025-4E51-6EBB-9A04-0010C19E3EC8}"/>
              </a:ext>
            </a:extLst>
          </p:cNvPr>
          <p:cNvSpPr txBox="1"/>
          <p:nvPr/>
        </p:nvSpPr>
        <p:spPr>
          <a:xfrm>
            <a:off x="524507" y="496430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https://brunch.co.kr/@namujini/22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964B3-BE2C-8641-1E6B-00DD38D7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228658"/>
            <a:ext cx="4401095" cy="1735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4D2A1-1C14-08DE-7A29-FC4EB8123A5B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AGI (Artificial General Intelligence, </a:t>
            </a:r>
            <a:r>
              <a:rPr lang="ko-KR" altLang="en-US" sz="1400">
                <a:latin typeface="+mn-ea"/>
              </a:rPr>
              <a:t>인공 일반 지능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9D6631-06CA-5354-C9E0-3BB441934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4" r="34008" b="12820"/>
          <a:stretch/>
        </p:blipFill>
        <p:spPr bwMode="auto">
          <a:xfrm>
            <a:off x="4976232" y="3239604"/>
            <a:ext cx="4664968" cy="21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0010E-63A9-A5E3-5445-6FC7C5D0D7D1}"/>
              </a:ext>
            </a:extLst>
          </p:cNvPr>
          <p:cNvSpPr txBox="1"/>
          <p:nvPr/>
        </p:nvSpPr>
        <p:spPr>
          <a:xfrm>
            <a:off x="4953000" y="5589240"/>
            <a:ext cx="468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https://rnd.gmdsa.org/chatgpt-series-2/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7882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Policy (</a:t>
                </a:r>
                <a:r>
                  <a:rPr lang="ko-KR" altLang="en-US" sz="1600">
                    <a:latin typeface="+mn-ea"/>
                  </a:rPr>
                  <a:t>정책</a:t>
                </a:r>
                <a:r>
                  <a:rPr lang="en-US" altLang="ko-KR" sz="1600">
                    <a:latin typeface="+mn-ea"/>
                  </a:rPr>
                  <a:t>)				: 𝜋(S) </a:t>
                </a:r>
                <a:r>
                  <a:rPr lang="en-US" altLang="ko-KR" sz="16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6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Return 				: G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pPr lvl="1"/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r>
                  <a:rPr lang="en-US" altLang="ko-KR" sz="1400">
                    <a:latin typeface="+mn-ea"/>
                  </a:rPr>
                  <a:t> (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ko-KR" altLang="en-US" sz="1400">
                  <a:latin typeface="+mn-ea"/>
                </a:endParaRPr>
              </a:p>
              <a:p>
                <a:endParaRPr lang="ko-KR" altLang="en-US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function (</a:t>
                </a:r>
                <a:r>
                  <a:rPr lang="ko-KR" altLang="en-US" sz="1400">
                    <a:latin typeface="+mn-ea"/>
                  </a:rPr>
                  <a:t>가치 함수</a:t>
                </a:r>
                <a:r>
                  <a:rPr lang="en-US" altLang="ko-KR" sz="1400">
                    <a:latin typeface="+mn-ea"/>
                  </a:rPr>
                  <a:t>)		: V(S)</a:t>
                </a:r>
                <a:endParaRPr lang="ko-KR" altLang="en-US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State-Value (</a:t>
                </a:r>
                <a:r>
                  <a:rPr lang="ko-KR" altLang="en-US" sz="1400">
                    <a:latin typeface="+mn-ea"/>
                  </a:rPr>
                  <a:t>상태 가치</a:t>
                </a:r>
                <a:r>
                  <a:rPr lang="en-US" altLang="ko-KR" sz="1400">
                    <a:latin typeface="+mn-ea"/>
                  </a:rPr>
                  <a:t>) </a:t>
                </a:r>
                <a:r>
                  <a:rPr lang="ko-KR" altLang="en-US" sz="1400">
                    <a:latin typeface="+mn-ea"/>
                  </a:rPr>
                  <a:t>함수</a:t>
                </a:r>
                <a:r>
                  <a:rPr lang="en-US" altLang="ko-KR" sz="1400">
                    <a:latin typeface="+mn-ea"/>
                  </a:rPr>
                  <a:t>		: 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	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Action-Value (</a:t>
                </a:r>
                <a:r>
                  <a:rPr lang="ko-KR" altLang="en-US" sz="1400">
                    <a:latin typeface="+mn-ea"/>
                  </a:rPr>
                  <a:t>행동 가치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 함수</a:t>
                </a:r>
                <a:r>
                  <a:rPr lang="en-US" altLang="ko-KR" sz="1400">
                    <a:latin typeface="+mn-ea"/>
                  </a:rPr>
                  <a:t>		: 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Q</a:t>
                </a:r>
                <a:r>
                  <a:rPr lang="en-US" altLang="ko-KR" sz="1400" baseline="30000">
                    <a:solidFill>
                      <a:srgbClr val="0070C0"/>
                    </a:solidFill>
                    <a:latin typeface="+mn-ea"/>
                  </a:rPr>
                  <a:t>𝜋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(S, </a:t>
                </a:r>
                <a:r>
                  <a:rPr lang="en-US" altLang="ko-KR" sz="1400" b="1">
                    <a:solidFill>
                      <a:srgbClr val="00B050"/>
                    </a:solidFill>
                    <a:latin typeface="+mn-ea"/>
                  </a:rPr>
                  <a:t>A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)	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 A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행동을 한 후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,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 b="1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  <a:blipFill>
                <a:blip r:embed="rId3"/>
                <a:stretch>
                  <a:fillRect l="-540" t="-11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381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심층 신경망을 사용하여 학습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정책 함수 근사화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Value-based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 b="1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가치 함수 근사화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Value-based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가치 함수를 최대화하는 행동을 취한다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A, Return</a:t>
            </a:r>
            <a:r>
              <a:rPr lang="ko-KR" altLang="en-US" sz="1400">
                <a:latin typeface="+mn-ea"/>
              </a:rPr>
              <a:t>을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Policy-based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 (</a:t>
            </a:r>
            <a:r>
              <a:rPr lang="ko-KR" altLang="en-US" sz="1400">
                <a:latin typeface="+mn-ea"/>
              </a:rPr>
              <a:t>정책</a:t>
            </a:r>
            <a:r>
              <a:rPr lang="en-US" altLang="ko-KR" sz="1400">
                <a:latin typeface="+mn-ea"/>
              </a:rPr>
              <a:t>)	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𝜋(S) 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</a:p>
          <a:p>
            <a:pPr lvl="1"/>
            <a:r>
              <a:rPr lang="en-US" altLang="ko-KR" sz="1400">
                <a:latin typeface="+mn-ea"/>
              </a:rPr>
              <a:t>State-Value (</a:t>
            </a:r>
            <a:r>
              <a:rPr lang="ko-KR" altLang="en-US" sz="1400">
                <a:latin typeface="+mn-ea"/>
              </a:rPr>
              <a:t>상태 가치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</a:p>
          <a:p>
            <a:pPr lvl="1"/>
            <a:r>
              <a:rPr lang="ko-KR" altLang="en-US" sz="1400">
                <a:latin typeface="+mn-ea"/>
              </a:rPr>
              <a:t>최적의 정책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기대 리턴을 최대화 하는 것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예측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</a:t>
            </a:r>
            <a:r>
              <a:rPr lang="ko-KR" altLang="en-US" sz="1400">
                <a:latin typeface="+mn-ea"/>
              </a:rPr>
              <a:t>와</a:t>
            </a:r>
            <a:r>
              <a:rPr lang="en-US" altLang="ko-KR" sz="1400">
                <a:latin typeface="+mn-ea"/>
              </a:rPr>
              <a:t> V</a:t>
            </a:r>
            <a:r>
              <a:rPr lang="en-US" altLang="ko-KR" sz="1400" baseline="30000">
                <a:latin typeface="+mn-ea"/>
              </a:rPr>
              <a:t>𝜋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 함수를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98102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Exploration vs Exploitation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(</a:t>
                </a:r>
                <a:r>
                  <a:rPr lang="ko-KR" altLang="en-US" sz="1600">
                    <a:latin typeface="+mn-ea"/>
                  </a:rPr>
                  <a:t>탐색 대 활용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Agent</a:t>
                </a:r>
                <a:r>
                  <a:rPr lang="ko-KR" altLang="en-US" sz="1400">
                    <a:latin typeface="+mn-ea"/>
                  </a:rPr>
                  <a:t>는 탐색을 사용해 정보를 수집하고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이후 수집된 정보를 활용해 최선의 결정을 내린다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Epsilon-Greedy 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-greedy) policy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확률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랜덤 행동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1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-</a:t>
                </a:r>
                <a:r>
                  <a:rPr lang="ko-KR" altLang="en-US" sz="14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400">
                    <a:latin typeface="+mn-ea"/>
                  </a:rPr>
                  <a:t> 확률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가치 함수를 최대화 하는 행동</a:t>
                </a:r>
                <a:endParaRPr lang="en-US" altLang="ko-KR" sz="140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는 점근적으로 감소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Training </a:t>
                </a:r>
                <a:r>
                  <a:rPr lang="ko-KR" altLang="en-US" sz="1600">
                    <a:latin typeface="+mn-ea"/>
                  </a:rPr>
                  <a:t>방법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Experience Replay (</a:t>
                </a:r>
                <a:r>
                  <a:rPr lang="ko-KR" altLang="en-US" sz="1400">
                    <a:latin typeface="+mn-ea"/>
                  </a:rPr>
                  <a:t>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(S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R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30000">
                    <a:latin typeface="+mn-ea"/>
                  </a:rPr>
                  <a:t>t+1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로 학습</a:t>
                </a:r>
                <a:r>
                  <a:rPr lang="en-US" altLang="ko-KR" sz="1400">
                    <a:latin typeface="+mn-ea"/>
                  </a:rPr>
                  <a:t>  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PER (Prioritized Experience Replay, </a:t>
                </a:r>
                <a:r>
                  <a:rPr lang="ko-KR" altLang="en-US" sz="1400">
                    <a:latin typeface="+mn-ea"/>
                  </a:rPr>
                  <a:t>우선 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ko-KR" altLang="en-US" sz="1400">
                    <a:latin typeface="+mn-ea"/>
                  </a:rPr>
                  <a:t>경험에 가중치 부여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움직이는 목표 문제 처리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ko-KR" altLang="en-US" sz="1400">
                    <a:latin typeface="+mn-ea"/>
                  </a:rPr>
                  <a:t>로컬 신경망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단기 고정 목표를 가짐</a:t>
                </a:r>
                <a:r>
                  <a:rPr lang="en-US" altLang="ko-KR" sz="1400">
                    <a:latin typeface="+mn-ea"/>
                  </a:rPr>
                  <a:t>),</a:t>
                </a:r>
                <a:r>
                  <a:rPr lang="ko-KR" altLang="en-US" sz="1400">
                    <a:latin typeface="+mn-ea"/>
                  </a:rPr>
                  <a:t> 목표 신경망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n step </a:t>
                </a:r>
                <a:r>
                  <a:rPr lang="ko-KR" altLang="en-US" sz="1400">
                    <a:latin typeface="+mn-ea"/>
                  </a:rPr>
                  <a:t>학습후 로컬 신경망의 가중치를 목표 신경망으로 복사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  <a:blipFill>
                <a:blip r:embed="rId3"/>
                <a:stretch>
                  <a:fillRect l="-575" t="-5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2286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42A2B4-D4DD-CF4F-D518-E8EE18168653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C45D-A1DD-937C-DBF1-E380E7ECF5EE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BADA-9B9F-7E3C-017B-15568D0E22F7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6E8C2E-8F3A-63D1-C904-8973638F9BAE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67F9D1-5FC7-E9FE-849B-4DDBC825A682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3912D9-AFAD-7F87-E099-C6E879A5C727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45268F-ECBA-A4FC-22AC-B4DF86F58836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B0EBD3-1B1B-91CD-7696-C8541984F421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D611-C38C-18A8-695E-E7FA965B10D7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6DBE-AED8-AFB2-FD78-1E1C31FE13B7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25CB1F-CBE1-3BED-E1C6-4CB182EBB37D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E0E53-D3FE-F10F-9392-A6AAACE58CA6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76F45-19D5-5C5F-443F-F86387C8AD5E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F2938D-0291-3A98-66A3-62755AF354E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AC671D-B4CD-88CB-1B8D-1184442A76EE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CB1233-F6B5-5324-F6A2-ABB9A1BCAB03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64A0A6-8A10-AF48-4BBD-958CC8CF3BCF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EE64-ECA0-5244-3B45-852489A2E1FF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t+2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31E130-8B27-E7E3-CE2B-BEB30B3D4023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494945-6D85-0B8A-3CFA-13D42CC1C42A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1F86B3-D6D0-0C45-5DA1-386BF5B62ED3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2A92C-FFC9-C5D9-3C4F-524377A8A493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F70FB9-75D1-74E7-6D95-0508F0FB8942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6B9E82-7823-EE7A-8D56-0BCD73A6A771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7021F-93C3-BC0E-07B3-91B238440847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06E60-0C56-A486-DC50-588F2AC1A3C4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n+1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0D7AD4-773A-F8C6-637D-D39A7E72844B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1F73B-5662-5111-FDAC-402D28A108BB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7D937-952E-9AA6-7F28-A9D48E83E1C4}"/>
              </a:ext>
            </a:extLst>
          </p:cNvPr>
          <p:cNvSpPr/>
          <p:nvPr/>
        </p:nvSpPr>
        <p:spPr>
          <a:xfrm>
            <a:off x="4072326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B60CB-CC71-CEC2-2341-87A1842F4D6B}"/>
              </a:ext>
            </a:extLst>
          </p:cNvPr>
          <p:cNvSpPr/>
          <p:nvPr/>
        </p:nvSpPr>
        <p:spPr>
          <a:xfrm>
            <a:off x="2197264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AB9E4-06EE-7354-7E9D-CA94CAD94E7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F31BD2E-E415-91A9-254A-386590DFD2B1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92B6EDD-F141-C94E-E9C2-571E694A8E99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C4241589-EC79-39B8-7FA1-399D47D11CF4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연결선: 꺾임 105">
            <a:extLst>
              <a:ext uri="{FF2B5EF4-FFF2-40B4-BE49-F238E27FC236}">
                <a16:creationId xmlns:a16="http://schemas.microsoft.com/office/drawing/2014/main" id="{D6EF35DD-5692-4699-FCEF-C78873D944CC}"/>
              </a:ext>
            </a:extLst>
          </p:cNvPr>
          <p:cNvCxnSpPr>
            <a:cxnSpLocks/>
            <a:stCxn id="38" idx="2"/>
            <a:endCxn id="16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105">
            <a:extLst>
              <a:ext uri="{FF2B5EF4-FFF2-40B4-BE49-F238E27FC236}">
                <a16:creationId xmlns:a16="http://schemas.microsoft.com/office/drawing/2014/main" id="{264AFED8-A0F1-BA82-D160-E4DF9D3EC0D8}"/>
              </a:ext>
            </a:extLst>
          </p:cNvPr>
          <p:cNvCxnSpPr>
            <a:cxnSpLocks/>
            <a:stCxn id="40" idx="2"/>
            <a:endCxn id="24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B3EE4E-FEC2-7BB2-0618-73C501FFEF6F}"/>
              </a:ext>
            </a:extLst>
          </p:cNvPr>
          <p:cNvSpPr txBox="1"/>
          <p:nvPr/>
        </p:nvSpPr>
        <p:spPr>
          <a:xfrm>
            <a:off x="4089024" y="344198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Q</a:t>
            </a:r>
            <a:r>
              <a:rPr lang="en-US" altLang="ko-KR" sz="1200" baseline="30000">
                <a:latin typeface="+mn-ea"/>
              </a:rPr>
              <a:t>𝜋</a:t>
            </a:r>
            <a:r>
              <a:rPr lang="en-US" altLang="ko-KR" sz="1200">
                <a:latin typeface="+mn-ea"/>
              </a:rPr>
              <a:t>(S, </a:t>
            </a:r>
            <a:r>
              <a:rPr lang="en-US" altLang="ko-KR" sz="12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200">
                <a:latin typeface="+mn-ea"/>
              </a:rPr>
              <a:t>) </a:t>
            </a:r>
            <a:r>
              <a:rPr lang="en-US" altLang="ko-KR" sz="1200">
                <a:latin typeface="+mn-ea"/>
                <a:sym typeface="Wingdings" pitchFamily="2" charset="2"/>
              </a:rPr>
              <a:t> </a:t>
            </a:r>
            <a:r>
              <a:rPr lang="en-US" altLang="ko-KR" sz="1200">
                <a:solidFill>
                  <a:srgbClr val="0070C0"/>
                </a:solidFill>
                <a:latin typeface="+mn-ea"/>
                <a:sym typeface="Wingdings" pitchFamily="2" charset="2"/>
              </a:rPr>
              <a:t>Return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/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ko-KR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en-US" altLang="ko-KR" sz="1200">
                    <a:latin typeface="+mn-ea"/>
                  </a:rPr>
                  <a:t>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 b="1">
                    <a:solidFill>
                      <a:srgbClr val="00B050"/>
                    </a:solidFill>
                    <a:latin typeface="+mn-ea"/>
                    <a:sym typeface="Wingdings" pitchFamily="2" charset="2"/>
                  </a:rPr>
                  <a:t>A</a:t>
                </a:r>
              </a:p>
              <a:p>
                <a:pPr algn="ctr"/>
                <a:endParaRPr lang="en-US" altLang="ko-KR" sz="1200">
                  <a:latin typeface="+mn-ea"/>
                </a:endParaRPr>
              </a:p>
              <a:p>
                <a:pPr algn="ctr"/>
                <a:r>
                  <a:rPr lang="en-US" altLang="ko-KR" sz="1200">
                    <a:latin typeface="+mn-ea"/>
                  </a:rPr>
                  <a:t>V</a:t>
                </a:r>
                <a:r>
                  <a:rPr lang="en-US" altLang="ko-KR" sz="1200" baseline="30000">
                    <a:latin typeface="+mn-ea"/>
                  </a:rPr>
                  <a:t>𝜋</a:t>
                </a:r>
                <a:r>
                  <a:rPr lang="en-US" altLang="ko-KR" sz="1200">
                    <a:latin typeface="+mn-ea"/>
                  </a:rPr>
                  <a:t>(S)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Return</a:t>
                </a:r>
                <a:endParaRPr lang="ko-KR" altLang="en-US" sz="1200" b="1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blipFill>
                <a:blip r:embed="rId4"/>
                <a:stretch>
                  <a:fillRect l="-5814" t="-1923" r="-6977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1191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성공 사례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AlphaGo Zero</a:t>
            </a:r>
          </a:p>
          <a:p>
            <a:pPr lvl="2"/>
            <a:r>
              <a:rPr lang="ko-KR" altLang="en-US" sz="1400">
                <a:latin typeface="+mn-ea"/>
              </a:rPr>
              <a:t>하나의 신경망으로 바둑돌의 움직임</a:t>
            </a:r>
            <a:r>
              <a:rPr lang="en-US" altLang="ko-KR" sz="1400">
                <a:latin typeface="+mn-ea"/>
              </a:rPr>
              <a:t>(Action)</a:t>
            </a:r>
            <a:r>
              <a:rPr lang="ko-KR" altLang="en-US" sz="1400">
                <a:latin typeface="+mn-ea"/>
              </a:rPr>
              <a:t>과 가치</a:t>
            </a:r>
            <a:r>
              <a:rPr lang="en-US" altLang="ko-KR" sz="1400">
                <a:latin typeface="+mn-ea"/>
              </a:rPr>
              <a:t>(Return)</a:t>
            </a:r>
            <a:r>
              <a:rPr lang="ko-KR" altLang="en-US" sz="1400">
                <a:latin typeface="+mn-ea"/>
              </a:rPr>
              <a:t>를 학습함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40 Block Residual CNN (ResNet)</a:t>
            </a:r>
            <a:r>
              <a:rPr lang="ko-KR" altLang="en-US" sz="1400">
                <a:latin typeface="+mn-ea"/>
              </a:rPr>
              <a:t>을 사용하여 </a:t>
            </a:r>
            <a:r>
              <a:rPr lang="en-US" altLang="ko-KR" sz="1400">
                <a:latin typeface="+mn-ea"/>
              </a:rPr>
              <a:t>40</a:t>
            </a:r>
            <a:r>
              <a:rPr lang="ko-KR" altLang="en-US" sz="1400">
                <a:latin typeface="+mn-ea"/>
              </a:rPr>
              <a:t>일간 학습 </a:t>
            </a:r>
            <a:r>
              <a:rPr lang="en-US" altLang="ko-KR" sz="1400">
                <a:latin typeface="+mn-ea"/>
              </a:rPr>
              <a:t>(2,900</a:t>
            </a:r>
            <a:r>
              <a:rPr lang="ko-KR" altLang="en-US" sz="1400">
                <a:latin typeface="+mn-ea"/>
              </a:rPr>
              <a:t>만번 바둑을 둠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64 GPU, 19 CPU</a:t>
            </a:r>
            <a:r>
              <a:rPr lang="ko-KR" altLang="en-US" sz="1400">
                <a:latin typeface="+mn-ea"/>
              </a:rPr>
              <a:t> 장비에서 </a:t>
            </a:r>
            <a:r>
              <a:rPr lang="en-US" altLang="ko-KR" sz="1400">
                <a:latin typeface="+mn-ea"/>
              </a:rPr>
              <a:t>TensorFlow</a:t>
            </a:r>
            <a:r>
              <a:rPr lang="ko-KR" altLang="en-US" sz="1400">
                <a:latin typeface="+mn-ea"/>
              </a:rPr>
              <a:t>를 사용하여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AI </a:t>
            </a:r>
            <a:r>
              <a:rPr lang="ko-KR" altLang="en-US" sz="1400">
                <a:latin typeface="+mn-ea"/>
              </a:rPr>
              <a:t>제어 </a:t>
            </a:r>
            <a:r>
              <a:rPr lang="en-US" altLang="ko-KR" sz="1400">
                <a:latin typeface="+mn-ea"/>
              </a:rPr>
              <a:t>sailplanes</a:t>
            </a:r>
          </a:p>
          <a:p>
            <a:pPr lvl="2"/>
            <a:r>
              <a:rPr lang="ko-KR" altLang="en-US" sz="1400">
                <a:latin typeface="+mn-ea"/>
              </a:rPr>
              <a:t>자동 조종 항법을 위한 컨트롤러 시스템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Locomotion behavior (</a:t>
            </a:r>
            <a:r>
              <a:rPr lang="ko-KR" altLang="en-US" sz="1400">
                <a:latin typeface="+mn-ea"/>
              </a:rPr>
              <a:t>보행 능력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복잡 다양한 환경에서 보행 능력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DQN (Deep Q-Network, </a:t>
            </a:r>
            <a:r>
              <a:rPr lang="ko-KR" altLang="en-US" sz="1600">
                <a:latin typeface="+mn-ea"/>
              </a:rPr>
              <a:t>심층 </a:t>
            </a:r>
            <a:r>
              <a:rPr lang="en-US" altLang="ko-KR" sz="1600">
                <a:latin typeface="+mn-ea"/>
              </a:rPr>
              <a:t>Q </a:t>
            </a:r>
            <a:r>
              <a:rPr lang="ko-KR" altLang="en-US" sz="1600">
                <a:latin typeface="+mn-ea"/>
              </a:rPr>
              <a:t>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Double DQN</a:t>
            </a:r>
          </a:p>
          <a:p>
            <a:pPr lvl="1"/>
            <a:r>
              <a:rPr lang="en-US" altLang="ko-KR" sz="1400">
                <a:latin typeface="+mn-ea"/>
              </a:rPr>
              <a:t>Dueling DQN</a:t>
            </a:r>
          </a:p>
          <a:p>
            <a:pPr lvl="1"/>
            <a:r>
              <a:rPr lang="en-US" altLang="ko-KR" sz="1400">
                <a:latin typeface="+mn-ea"/>
              </a:rPr>
              <a:t>Rainbow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DDPG (Deep Deterministic Policy Gradient, </a:t>
            </a:r>
            <a:r>
              <a:rPr lang="ko-KR" altLang="en-US" sz="1600">
                <a:latin typeface="+mn-ea"/>
              </a:rPr>
              <a:t>심층 확정적 정책 그래디언트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7192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강화학습 알고리즘 분류</a:t>
            </a:r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36239-BF0A-149B-AD0B-F1669A5F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7" y="1723667"/>
            <a:ext cx="8827246" cy="4627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9F1E5-D0A9-004E-E360-88C4A08DC587}"/>
              </a:ext>
            </a:extLst>
          </p:cNvPr>
          <p:cNvSpPr txBox="1"/>
          <p:nvPr/>
        </p:nvSpPr>
        <p:spPr>
          <a:xfrm>
            <a:off x="704528" y="635113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41749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LHF applied to ChatGPT">
            <a:extLst>
              <a:ext uri="{FF2B5EF4-FFF2-40B4-BE49-F238E27FC236}">
                <a16:creationId xmlns:a16="http://schemas.microsoft.com/office/drawing/2014/main" id="{770B6816-1311-6370-A20E-EBC9F487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29" y="3890155"/>
            <a:ext cx="4592960" cy="2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적용 분야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로보틱스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제품 조립과 결함 검사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재고 관리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게임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자율 주행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</a:t>
            </a:r>
          </a:p>
          <a:p>
            <a:pPr lvl="2"/>
            <a:r>
              <a:rPr lang="en-US" altLang="ko-KR" sz="1400">
                <a:latin typeface="+mn-ea"/>
              </a:rPr>
              <a:t>Text generation (</a:t>
            </a:r>
            <a:r>
              <a:rPr lang="ko-KR" altLang="en-US" sz="1400">
                <a:latin typeface="+mn-ea"/>
              </a:rPr>
              <a:t>텍스트 생성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Dialogue systems (</a:t>
            </a:r>
            <a:r>
              <a:rPr lang="ko-KR" altLang="en-US" sz="1400">
                <a:latin typeface="+mn-ea"/>
              </a:rPr>
              <a:t>대화 시스템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Sentiment analysis (</a:t>
            </a:r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Text summarization (</a:t>
            </a:r>
            <a:r>
              <a:rPr lang="ko-KR" altLang="en-US" sz="1400">
                <a:latin typeface="+mn-ea"/>
              </a:rPr>
              <a:t>텍스트 요약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RLHF (Reinforcement Learning from Human Feedback)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42C3E-937F-D8DF-720E-DD26070EB9D9}"/>
              </a:ext>
            </a:extLst>
          </p:cNvPr>
          <p:cNvSpPr txBox="1"/>
          <p:nvPr/>
        </p:nvSpPr>
        <p:spPr>
          <a:xfrm>
            <a:off x="4953000" y="6423139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501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3E316A-AD40-56E6-EC91-12BDC6DE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r="12927"/>
          <a:stretch/>
        </p:blipFill>
        <p:spPr bwMode="auto">
          <a:xfrm>
            <a:off x="824109" y="1826143"/>
            <a:ext cx="6037243" cy="42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5BF4-7E50-42F9-5286-1183709B88E4}"/>
              </a:ext>
            </a:extLst>
          </p:cNvPr>
          <p:cNvSpPr txBox="1"/>
          <p:nvPr/>
        </p:nvSpPr>
        <p:spPr>
          <a:xfrm>
            <a:off x="824110" y="616530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CC3AE67-DCED-F2BC-490B-99059E21378E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도메인 전문가가 머신러닝 기술을 사용할 수 있도록 한다</a:t>
            </a:r>
            <a:r>
              <a:rPr lang="en-US" altLang="ko-KR" sz="16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23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4353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데이터 품질 향상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합성 데이터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의미 있는 특징의 부분 집합을 선택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새로운 파생 특징을 구축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매핑 기능을 사용해 원래 특징 공간을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Search,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 신경 구조 검색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거의 모든 딥러닝 모델을 포함한 일련의 기본 작업을 결합해 모델을 생성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신경망을 사용하여 신경망을 설계하는 것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ENAS (Efficient Neural Architecture Search)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NAS</a:t>
            </a:r>
            <a:r>
              <a:rPr lang="ko-KR" altLang="en-US" sz="1400">
                <a:latin typeface="+mn-ea"/>
              </a:rPr>
              <a:t>보다 </a:t>
            </a:r>
            <a:r>
              <a:rPr lang="en-US" altLang="ko-KR" sz="1400">
                <a:latin typeface="+mn-ea"/>
              </a:rPr>
              <a:t>1,000</a:t>
            </a:r>
            <a:r>
              <a:rPr lang="ko-KR" altLang="en-US" sz="1400">
                <a:latin typeface="+mn-ea"/>
              </a:rPr>
              <a:t>배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전이 학습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GP (Genetic Programming, </a:t>
            </a:r>
            <a:r>
              <a:rPr lang="ko-KR" altLang="en-US" sz="1400">
                <a:latin typeface="+mn-ea"/>
              </a:rPr>
              <a:t>유전자 프로그래밍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+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EA (Evolutionary Algorithms, </a:t>
            </a:r>
            <a:r>
              <a:rPr lang="ko-KR" altLang="en-US" sz="1400">
                <a:latin typeface="+mn-ea"/>
              </a:rPr>
              <a:t>진화 알고리즘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초매개 변수 튜닝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Batch size, Learning rate, …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 descr="Automated Machine learning">
            <a:extLst>
              <a:ext uri="{FF2B5EF4-FFF2-40B4-BE49-F238E27FC236}">
                <a16:creationId xmlns:a16="http://schemas.microsoft.com/office/drawing/2014/main" id="{9A9DBA15-8BD1-DBC2-B466-6B42E695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2" y="1733806"/>
            <a:ext cx="8593906" cy="35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7FA70-46A0-C3B4-A615-D05D32841D9E}"/>
              </a:ext>
            </a:extLst>
          </p:cNvPr>
          <p:cNvSpPr txBox="1"/>
          <p:nvPr/>
        </p:nvSpPr>
        <p:spPr>
          <a:xfrm>
            <a:off x="824110" y="5333146"/>
            <a:ext cx="873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https://learn.microsoft.com/en-us/azure/machine-learning/concept-automated-ml?view=azureml-api-2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88583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초매개 변수 튜닝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85F372-CA16-FFA8-E952-DB35ED59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9292"/>
          <a:stretch/>
        </p:blipFill>
        <p:spPr bwMode="auto">
          <a:xfrm>
            <a:off x="819454" y="1751330"/>
            <a:ext cx="806489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D65D7-C0BD-0EF5-CAAA-F77334E5F0AC}"/>
              </a:ext>
            </a:extLst>
          </p:cNvPr>
          <p:cNvSpPr txBox="1"/>
          <p:nvPr/>
        </p:nvSpPr>
        <p:spPr>
          <a:xfrm>
            <a:off x="824110" y="416627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63700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825FAC-BDE7-D101-D01D-166E2CB5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0" y="1769626"/>
            <a:ext cx="8165894" cy="44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C0A3-54D3-EFB2-8421-36EC8D8F5546}"/>
              </a:ext>
            </a:extLst>
          </p:cNvPr>
          <p:cNvSpPr txBox="1"/>
          <p:nvPr/>
        </p:nvSpPr>
        <p:spPr>
          <a:xfrm>
            <a:off x="1136576" y="6351429"/>
            <a:ext cx="5832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https://docs.treasuredata.com/display/public/PD/AutoML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71625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AI </a:t>
            </a:r>
            <a:r>
              <a:rPr lang="ko-KR" altLang="en-US" sz="1600">
                <a:latin typeface="+mn-ea"/>
              </a:rPr>
              <a:t>반도체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7262-F5C8-A666-23C0-8695D66B7FA2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AED3DE-8392-557A-141D-1249A6B6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553" y="383177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33417A-A91F-CB11-8FE4-0BE904B3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3859545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0412643-DC6D-E160-05BA-5333E81D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550881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34ECA-2888-9314-2CD4-87FAAFDFD776}"/>
              </a:ext>
            </a:extLst>
          </p:cNvPr>
          <p:cNvSpPr txBox="1"/>
          <p:nvPr/>
        </p:nvSpPr>
        <p:spPr>
          <a:xfrm>
            <a:off x="8401569" y="5816297"/>
            <a:ext cx="77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aaa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43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Optimizer</a:t>
            </a:r>
          </a:p>
          <a:p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2,620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6065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y = f(x)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C427-8F0A-3F81-78C8-79309563331D}"/>
              </a:ext>
            </a:extLst>
          </p:cNvPr>
          <p:cNvSpPr txBox="1"/>
          <p:nvPr/>
        </p:nvSpPr>
        <p:spPr>
          <a:xfrm>
            <a:off x="344106" y="4317726"/>
            <a:ext cx="2160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ppp</a:t>
            </a: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E929569-4F55-0ABE-BA1F-CBF54D2D82B4}"/>
              </a:ext>
            </a:extLst>
          </p:cNvPr>
          <p:cNvSpPr txBox="1">
            <a:spLocks/>
          </p:cNvSpPr>
          <p:nvPr/>
        </p:nvSpPr>
        <p:spPr>
          <a:xfrm>
            <a:off x="344488" y="3427295"/>
            <a:ext cx="1924222" cy="18281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소설은 대표적 산문 문학으로서 근대 이후 많이 사랑받고 있는 문학의 장르이다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1200">
              <a:solidFill>
                <a:srgbClr val="373A3C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종류만 해도 무척 다양하며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만큼 읽고 즐기는 사람들의 계층도 매우 다양하다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4FDD4-E4F0-0ABB-D58B-22363AA5C67E}"/>
              </a:ext>
            </a:extLst>
          </p:cNvPr>
          <p:cNvSpPr txBox="1"/>
          <p:nvPr/>
        </p:nvSpPr>
        <p:spPr>
          <a:xfrm>
            <a:off x="2360712" y="196226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소설은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89F9E-1C51-FF67-6D8C-A3107EB6BC47}"/>
              </a:ext>
            </a:extLst>
          </p:cNvPr>
          <p:cNvSpPr txBox="1"/>
          <p:nvPr/>
        </p:nvSpPr>
        <p:spPr>
          <a:xfrm>
            <a:off x="2360712" y="386120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대표적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8F58D-5244-EFA6-7D0C-87B0F2AD11B0}"/>
              </a:ext>
            </a:extLst>
          </p:cNvPr>
          <p:cNvSpPr txBox="1"/>
          <p:nvPr/>
        </p:nvSpPr>
        <p:spPr>
          <a:xfrm>
            <a:off x="2360712" y="59547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산문</a:t>
            </a: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7" y="2294911"/>
            <a:ext cx="4258915" cy="430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 u="sng">
                <a:latin typeface="+mn-ea"/>
              </a:rPr>
              <a:t>전통적인 광학 기법</a:t>
            </a:r>
            <a:r>
              <a:rPr lang="ko-KR" altLang="en-US" sz="1400">
                <a:latin typeface="+mn-ea"/>
              </a:rPr>
              <a:t>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원본 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 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32398</TotalTime>
  <Words>16861</Words>
  <Application>Microsoft Office PowerPoint</Application>
  <PresentationFormat>A4 용지(210x297mm)</PresentationFormat>
  <Paragraphs>3537</Paragraphs>
  <Slides>229</Slides>
  <Notes>208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229</vt:i4>
      </vt:variant>
    </vt:vector>
  </HeadingPairs>
  <TitlesOfParts>
    <vt:vector size="239" baseType="lpstr">
      <vt:lpstr>-apple-system</vt:lpstr>
      <vt:lpstr>Menlo</vt:lpstr>
      <vt:lpstr>SF Mono</vt:lpstr>
      <vt:lpstr>맑은 고딕</vt:lpstr>
      <vt:lpstr>Arial</vt:lpstr>
      <vt:lpstr>Cambria Math</vt:lpstr>
      <vt:lpstr>Open Sans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RL</vt:lpstr>
      <vt:lpstr>RL</vt:lpstr>
      <vt:lpstr>RL</vt:lpstr>
      <vt:lpstr>RL</vt:lpstr>
      <vt:lpstr>RL</vt:lpstr>
      <vt:lpstr>RL</vt:lpstr>
      <vt:lpstr>AutoML</vt:lpstr>
      <vt:lpstr>AutoML</vt:lpstr>
      <vt:lpstr>AutoML</vt:lpstr>
      <vt:lpstr>AutoML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3855</cp:revision>
  <cp:lastPrinted>2022-05-11T11:02:30Z</cp:lastPrinted>
  <dcterms:created xsi:type="dcterms:W3CDTF">2006-10-05T04:04:58Z</dcterms:created>
  <dcterms:modified xsi:type="dcterms:W3CDTF">2023-08-18T12:16:39Z</dcterms:modified>
</cp:coreProperties>
</file>